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  <p:sldMasterId id="2147483656" r:id="rId2"/>
  </p:sldMasterIdLst>
  <p:notesMasterIdLst>
    <p:notesMasterId r:id="rId31"/>
  </p:notesMasterIdLst>
  <p:handoutMasterIdLst>
    <p:handoutMasterId r:id="rId32"/>
  </p:handoutMasterIdLst>
  <p:sldIdLst>
    <p:sldId id="326" r:id="rId3"/>
    <p:sldId id="429" r:id="rId4"/>
    <p:sldId id="430" r:id="rId5"/>
    <p:sldId id="460" r:id="rId6"/>
    <p:sldId id="462" r:id="rId7"/>
    <p:sldId id="463" r:id="rId8"/>
    <p:sldId id="478" r:id="rId9"/>
    <p:sldId id="464" r:id="rId10"/>
    <p:sldId id="477" r:id="rId11"/>
    <p:sldId id="465" r:id="rId12"/>
    <p:sldId id="467" r:id="rId13"/>
    <p:sldId id="468" r:id="rId14"/>
    <p:sldId id="469" r:id="rId15"/>
    <p:sldId id="470" r:id="rId16"/>
    <p:sldId id="471" r:id="rId17"/>
    <p:sldId id="472" r:id="rId18"/>
    <p:sldId id="479" r:id="rId19"/>
    <p:sldId id="476" r:id="rId20"/>
    <p:sldId id="475" r:id="rId21"/>
    <p:sldId id="485" r:id="rId22"/>
    <p:sldId id="486" r:id="rId23"/>
    <p:sldId id="484" r:id="rId24"/>
    <p:sldId id="473" r:id="rId25"/>
    <p:sldId id="481" r:id="rId26"/>
    <p:sldId id="480" r:id="rId27"/>
    <p:sldId id="482" r:id="rId28"/>
    <p:sldId id="483" r:id="rId29"/>
    <p:sldId id="487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FFDD2D"/>
    <a:srgbClr val="FFD823"/>
    <a:srgbClr val="9299A2"/>
    <a:srgbClr val="333333"/>
    <a:srgbClr val="74A3C7"/>
    <a:srgbClr val="C1D4ED"/>
    <a:srgbClr val="83ABDB"/>
    <a:srgbClr val="2F364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6866" autoAdjust="0"/>
  </p:normalViewPr>
  <p:slideViewPr>
    <p:cSldViewPr snapToObjects="1">
      <p:cViewPr>
        <p:scale>
          <a:sx n="100" d="100"/>
          <a:sy n="100" d="100"/>
        </p:scale>
        <p:origin x="50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1" d="100"/>
          <a:sy n="101" d="100"/>
        </p:scale>
        <p:origin x="355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A5E99-9AE4-4503-BFA9-20B2F81228F2}" type="datetimeFigureOut">
              <a:rPr lang="ru-RU" smtClean="0"/>
              <a:t>23.08.2019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87E03-D3DE-4407-AB88-43BD14AEB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063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512A26B-0B86-448D-A309-3920F933B71A}" type="datetimeFigureOut">
              <a:rPr lang="en-US" altLang="ru-RU"/>
              <a:pPr>
                <a:defRPr/>
              </a:pPr>
              <a:t>8/23/2019</a:t>
            </a:fld>
            <a:endParaRPr lang="en-US" alt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5772D0A-02F6-4F24-9FE9-48527C35F96A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73288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 smtClean="0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EFEEC8-6234-4CBF-9F6C-5441A1A5AF8A}" type="slidenum">
              <a:rPr kumimoji="0" lang="en-US" altLang="ru-RU" smtClean="0"/>
              <a:pPr>
                <a:spcBef>
                  <a:spcPct val="0"/>
                </a:spcBef>
              </a:pPr>
              <a:t>1</a:t>
            </a:fld>
            <a:endParaRPr kumimoji="0" lang="en-US" altLang="ru-RU" smtClean="0"/>
          </a:p>
        </p:txBody>
      </p:sp>
    </p:spTree>
    <p:extLst>
      <p:ext uri="{BB962C8B-B14F-4D97-AF65-F5344CB8AC3E}">
        <p14:creationId xmlns:p14="http://schemas.microsoft.com/office/powerpoint/2010/main" val="384512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675251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85359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60608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78098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44764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244182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20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99041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23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8642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08478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6742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66434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259290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8905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52063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01681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24739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D48B1-5F84-4391-8BF2-8FB62B841F8E}" type="datetime1">
              <a:rPr lang="ru-RU" altLang="ru-RU" smtClean="0"/>
              <a:t>23.08.2019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0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3F69C-9659-40D3-9FC1-598356C65714}" type="datetime1">
              <a:rPr lang="ru-RU" altLang="ru-RU" smtClean="0"/>
              <a:t>23.08.2019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67844E-886F-4A63-8875-B9CFC8170A3B}" type="datetime1">
              <a:rPr lang="ru-RU" smtClean="0"/>
              <a:t>23.08.2019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5DBA6-D03C-8E48-A7B9-CD6D1DD221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5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5443B-574B-48EB-8C16-91392287C9B0}" type="datetime1">
              <a:rPr lang="ru-RU" altLang="ru-RU" smtClean="0"/>
              <a:t>23.08.2019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5336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43BC4-1486-48B4-B00A-E9FEDE9A065F}" type="datetime1">
              <a:rPr lang="ru-RU" altLang="ru-RU" smtClean="0"/>
              <a:t>23.08.2019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2005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A79B731-8250-4C70-818D-89D66FE27451}" type="datetime1">
              <a:rPr lang="ru-RU" altLang="ru-RU" smtClean="0"/>
              <a:t>23.08.2019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BACBAAA4-3747-4254-9C47-85E54AC0FC51}" type="datetime1">
              <a:rPr lang="ru-RU" altLang="ru-RU" smtClean="0"/>
              <a:t>23.08.2019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611560" y="4030968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dirty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Transfer </a:t>
            </a:r>
            <a:r>
              <a:rPr kumimoji="0" lang="en-US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learning</a:t>
            </a:r>
            <a:r>
              <a:rPr kumimoji="0" lang="en-US" altLang="ru-RU" sz="3600" dirty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Meta-learning</a:t>
            </a:r>
            <a: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ru-RU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Резяпкин Вячеслав 											2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7.0</a:t>
            </a:r>
            <a:r>
              <a:rPr kumimoji="0" lang="en-US" altLang="ru-RU" sz="1800" dirty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8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.2019</a:t>
            </a:r>
            <a:endParaRPr kumimoji="0" lang="en-US" altLang="ru-RU" sz="18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pic>
        <p:nvPicPr>
          <p:cNvPr id="17" name="Picture 16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6056"/>
            <a:ext cx="1872208" cy="16691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03326" y="5511948"/>
            <a:ext cx="8244408" cy="134605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endParaRPr kumimoji="0" lang="en-US" altLang="ru-RU" sz="36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Progressive network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00" y="1412776"/>
            <a:ext cx="8518723" cy="21140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3" y="4149080"/>
            <a:ext cx="7469374" cy="24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Что ещё интересного?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27585" y="1700808"/>
            <a:ext cx="7776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Transfer learning </a:t>
            </a:r>
            <a:r>
              <a:rPr lang="ru-RU" sz="2400" dirty="0" smtClean="0"/>
              <a:t>может быть особенно полезен </a:t>
            </a:r>
            <a:r>
              <a:rPr lang="ru-RU" sz="2400" dirty="0" smtClean="0"/>
              <a:t>в</a:t>
            </a:r>
            <a:r>
              <a:rPr lang="en-US" sz="2400" dirty="0" smtClean="0"/>
              <a:t> </a:t>
            </a:r>
            <a:r>
              <a:rPr lang="ru-RU" sz="2400" dirty="0" smtClean="0"/>
              <a:t>задачах</a:t>
            </a:r>
            <a:r>
              <a:rPr lang="en-US" sz="2400" dirty="0" smtClean="0"/>
              <a:t> </a:t>
            </a:r>
            <a:r>
              <a:rPr lang="ru-RU" sz="2400" dirty="0" smtClean="0"/>
              <a:t>реального мира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Например, учить беспилотные автомобили с нуля может оказаться </a:t>
            </a:r>
            <a:r>
              <a:rPr lang="ru-RU" sz="2400" dirty="0" smtClean="0">
                <a:solidFill>
                  <a:srgbClr val="FF0000"/>
                </a:solidFill>
              </a:rPr>
              <a:t>дорого</a:t>
            </a:r>
            <a:r>
              <a:rPr lang="ru-RU" sz="2400" dirty="0" smtClean="0"/>
              <a:t>. </a:t>
            </a:r>
          </a:p>
          <a:p>
            <a:r>
              <a:rPr lang="ru-RU" sz="2400" dirty="0" smtClean="0"/>
              <a:t>Было бы </a:t>
            </a:r>
            <a:r>
              <a:rPr lang="ru-RU" sz="2400" dirty="0" smtClean="0">
                <a:solidFill>
                  <a:srgbClr val="00B050"/>
                </a:solidFill>
              </a:rPr>
              <a:t>здорово</a:t>
            </a:r>
            <a:r>
              <a:rPr lang="ru-RU" sz="2400" dirty="0" smtClean="0"/>
              <a:t> </a:t>
            </a:r>
            <a:r>
              <a:rPr lang="ru-RU" sz="2400" dirty="0" smtClean="0"/>
              <a:t>сначала </a:t>
            </a:r>
            <a:r>
              <a:rPr lang="ru-RU" sz="2400" dirty="0" smtClean="0"/>
              <a:t>поучить их ездить в симуляции, а затем </a:t>
            </a:r>
            <a:r>
              <a:rPr lang="ru-RU" sz="2400" dirty="0" smtClean="0">
                <a:solidFill>
                  <a:srgbClr val="4F81BD"/>
                </a:solidFill>
              </a:rPr>
              <a:t>перенести</a:t>
            </a:r>
            <a:r>
              <a:rPr lang="ru-RU" sz="2400" dirty="0" smtClean="0"/>
              <a:t> опыт на реальные дороги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44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CAD2RL</a:t>
            </a:r>
            <a:r>
              <a:rPr lang="en-US" sz="2400" dirty="0" smtClean="0"/>
              <a:t>: </a:t>
            </a:r>
            <a:r>
              <a:rPr lang="en-US" sz="2400" dirty="0"/>
              <a:t>Real Single-Image Flight without a Single </a:t>
            </a:r>
            <a:r>
              <a:rPr lang="en-US" sz="2400" dirty="0" smtClean="0"/>
              <a:t>Real Image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4" y="2492896"/>
            <a:ext cx="9144000" cy="2906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14127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Дрона</a:t>
            </a:r>
            <a:r>
              <a:rPr lang="ru-RU" dirty="0" smtClean="0"/>
              <a:t> обучили летать в искусственной среде, затем без </a:t>
            </a:r>
            <a:r>
              <a:rPr lang="ru-RU" dirty="0" err="1" smtClean="0"/>
              <a:t>дообучения</a:t>
            </a:r>
            <a:r>
              <a:rPr lang="ru-RU" dirty="0" smtClean="0"/>
              <a:t> отправили в реальный мир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2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CAD2RL</a:t>
            </a:r>
            <a:r>
              <a:rPr lang="en-US" sz="2400" dirty="0" smtClean="0"/>
              <a:t>: </a:t>
            </a:r>
            <a:r>
              <a:rPr lang="en-US" sz="2400" dirty="0"/>
              <a:t>Real Single-Image Flight without a Single </a:t>
            </a:r>
            <a:r>
              <a:rPr lang="en-US" sz="2400" dirty="0" smtClean="0"/>
              <a:t>Real Image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4" y="2492896"/>
            <a:ext cx="9144000" cy="2906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14127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Дрона</a:t>
            </a:r>
            <a:r>
              <a:rPr lang="ru-RU" dirty="0" smtClean="0"/>
              <a:t> обучили летать в искусственной среде, затем без </a:t>
            </a:r>
            <a:r>
              <a:rPr lang="ru-RU" dirty="0" err="1" smtClean="0"/>
              <a:t>дообучения</a:t>
            </a:r>
            <a:r>
              <a:rPr lang="ru-RU" dirty="0" smtClean="0"/>
              <a:t> отправили в реальный мир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699792" y="4468470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rgbClr val="FF0000"/>
                </a:solidFill>
              </a:rPr>
              <a:t>Блэт</a:t>
            </a:r>
            <a:r>
              <a:rPr lang="ru-RU" dirty="0" smtClean="0">
                <a:solidFill>
                  <a:srgbClr val="FF0000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7901" y="212356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0-</a:t>
            </a:r>
            <a:r>
              <a:rPr lang="en-US" i="1" dirty="0" smtClean="0"/>
              <a:t>shot learning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68595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ru-RU" sz="2400" b="1" i="1" dirty="0" smtClean="0"/>
              <a:t>Адаптация к реальному миру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412776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 если у нас </a:t>
            </a:r>
            <a:r>
              <a:rPr lang="ru-RU" dirty="0" smtClean="0">
                <a:solidFill>
                  <a:srgbClr val="00B050"/>
                </a:solidFill>
              </a:rPr>
              <a:t>есть</a:t>
            </a:r>
            <a:r>
              <a:rPr lang="ru-RU" dirty="0" smtClean="0"/>
              <a:t> фотографии реального мира?</a:t>
            </a:r>
          </a:p>
          <a:p>
            <a:r>
              <a:rPr lang="ru-RU" dirty="0" smtClean="0"/>
              <a:t>Сделаем симуляцию похожей на реальность с помощью </a:t>
            </a:r>
            <a:r>
              <a:rPr lang="en-US" dirty="0" smtClean="0"/>
              <a:t>GAN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0" y="2381063"/>
            <a:ext cx="8423920" cy="385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Multi-task learning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412776"/>
            <a:ext cx="7056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 сих пор мы рассматривали только </a:t>
            </a:r>
            <a:r>
              <a:rPr lang="en-US" dirty="0" smtClean="0"/>
              <a:t>one-task learning</a:t>
            </a:r>
          </a:p>
          <a:p>
            <a:r>
              <a:rPr lang="ru-RU" dirty="0" smtClean="0"/>
              <a:t>Учимся </a:t>
            </a:r>
            <a:r>
              <a:rPr lang="ru-RU" b="1" dirty="0" smtClean="0"/>
              <a:t>на одной </a:t>
            </a:r>
            <a:r>
              <a:rPr lang="ru-RU" dirty="0" smtClean="0"/>
              <a:t>задаче, переносим опыт в другую задачу</a:t>
            </a:r>
          </a:p>
          <a:p>
            <a:r>
              <a:rPr lang="ru-RU" dirty="0" smtClean="0"/>
              <a:t>Пусть, теперь, мы учимся </a:t>
            </a:r>
            <a:r>
              <a:rPr lang="ru-RU" b="1" dirty="0" smtClean="0"/>
              <a:t>на нескольких </a:t>
            </a:r>
            <a:r>
              <a:rPr lang="ru-RU" dirty="0" smtClean="0"/>
              <a:t>задачах</a:t>
            </a:r>
          </a:p>
          <a:p>
            <a:r>
              <a:rPr lang="ru-RU" dirty="0" smtClean="0"/>
              <a:t>Что это вообще значит – одним агентом в одной среде учиться нескольким задачам?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394959"/>
            <a:ext cx="7349480" cy="22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Multi-task learning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3568" y="3067993"/>
                <a:ext cx="417646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Как сформулировать такую задачу?</a:t>
                </a:r>
              </a:p>
              <a:p>
                <a:endParaRPr lang="ru-RU" dirty="0"/>
              </a:p>
              <a:p>
                <a:r>
                  <a:rPr lang="ru-RU" dirty="0" smtClean="0"/>
                  <a:t>Дополним состояние (здесь - картинка) </a:t>
                </a:r>
                <a:r>
                  <a:rPr lang="ru-RU" b="1" dirty="0" smtClean="0"/>
                  <a:t>контекстом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:r>
                  <a:rPr lang="ru-RU" dirty="0" smtClean="0"/>
                  <a:t>По </a:t>
                </a:r>
                <a:r>
                  <a:rPr lang="ru-RU" b="1" dirty="0" smtClean="0"/>
                  <a:t>контексту</a:t>
                </a:r>
                <a:r>
                  <a:rPr lang="ru-RU" dirty="0" smtClean="0"/>
                  <a:t> агент сможет определять, какую именно задачу он должен делать.</a:t>
                </a:r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067993"/>
                <a:ext cx="4176464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168" t="-1179" r="-1460"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52736"/>
            <a:ext cx="5549280" cy="16761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120" y="3056181"/>
            <a:ext cx="303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Как можно задавать </a:t>
            </a:r>
            <a:r>
              <a:rPr lang="ru-RU" b="1" dirty="0" smtClean="0"/>
              <a:t>контекст</a:t>
            </a:r>
            <a:r>
              <a:rPr lang="ru-RU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OHE</a:t>
            </a:r>
            <a:r>
              <a:rPr lang="en-US" dirty="0" smtClean="0"/>
              <a:t>, </a:t>
            </a:r>
            <a:r>
              <a:rPr lang="ru-RU" dirty="0" smtClean="0"/>
              <a:t>если конечное небольшое количество задач</a:t>
            </a:r>
          </a:p>
          <a:p>
            <a:pPr marL="285750" indent="-285750">
              <a:buFontTx/>
              <a:buChar char="-"/>
            </a:pPr>
            <a:r>
              <a:rPr lang="ru-RU" b="1" dirty="0" smtClean="0"/>
              <a:t>Картинка</a:t>
            </a:r>
            <a:r>
              <a:rPr lang="ru-RU" dirty="0" smtClean="0"/>
              <a:t>, если задач много. Например, фотография полки, которую нужно протереть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74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Multi-task learning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3568" y="3501008"/>
                <a:ext cx="417646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Как сформулировать такую задачу?</a:t>
                </a:r>
              </a:p>
              <a:p>
                <a:endParaRPr lang="ru-RU" dirty="0"/>
              </a:p>
              <a:p>
                <a:r>
                  <a:rPr lang="ru-RU" dirty="0" smtClean="0"/>
                  <a:t>Дополним состояние (здесь - картинка) </a:t>
                </a:r>
                <a:r>
                  <a:rPr lang="ru-RU" b="1" dirty="0" smtClean="0"/>
                  <a:t>контекстом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:r>
                  <a:rPr lang="ru-RU" dirty="0" smtClean="0"/>
                  <a:t>По </a:t>
                </a:r>
                <a:r>
                  <a:rPr lang="ru-RU" b="1" dirty="0" smtClean="0"/>
                  <a:t>контексту</a:t>
                </a:r>
                <a:r>
                  <a:rPr lang="ru-RU" dirty="0" smtClean="0"/>
                  <a:t> агент сможет определять, какую именно задачу он должен делать.</a:t>
                </a:r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01008"/>
                <a:ext cx="4176464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168" t="-1179" r="-1460"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34186" y="3362508"/>
            <a:ext cx="303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Как можно задавать </a:t>
            </a:r>
            <a:r>
              <a:rPr lang="ru-RU" b="1" dirty="0" smtClean="0"/>
              <a:t>контекст</a:t>
            </a:r>
            <a:r>
              <a:rPr lang="ru-RU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OHE</a:t>
            </a:r>
            <a:r>
              <a:rPr lang="en-US" dirty="0" smtClean="0"/>
              <a:t>, </a:t>
            </a:r>
            <a:r>
              <a:rPr lang="ru-RU" dirty="0" smtClean="0"/>
              <a:t>если конечное небольшое количество задач</a:t>
            </a:r>
          </a:p>
          <a:p>
            <a:pPr marL="285750" indent="-285750">
              <a:buFontTx/>
              <a:buChar char="-"/>
            </a:pPr>
            <a:r>
              <a:rPr lang="ru-RU" b="1" dirty="0" smtClean="0"/>
              <a:t>Картинка</a:t>
            </a:r>
            <a:r>
              <a:rPr lang="ru-RU" dirty="0" smtClean="0"/>
              <a:t>, если задач много. Например, фотография полки, которую нужно протереть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…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78" y="1078810"/>
            <a:ext cx="8749902" cy="22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Modular Networks</a:t>
            </a:r>
            <a:endParaRPr lang="ru-RU" b="1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40768"/>
            <a:ext cx="89535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</a:t>
            </a:r>
            <a:r>
              <a:rPr lang="en-US" sz="2400" b="1" i="1" dirty="0" smtClean="0"/>
              <a:t>eta</a:t>
            </a:r>
            <a:r>
              <a:rPr lang="en-US" sz="2400" b="1" i="1" dirty="0" smtClean="0"/>
              <a:t>-learning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484784"/>
            <a:ext cx="135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Задача: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1967155"/>
            <a:ext cx="72810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UcPeriod"/>
            </a:pPr>
            <a:r>
              <a:rPr lang="ru-RU" dirty="0" smtClean="0"/>
              <a:t>Инициализируется точка в начале координат</a:t>
            </a:r>
          </a:p>
          <a:p>
            <a:pPr marL="400050" indent="-400050">
              <a:buAutoNum type="romanUcPeriod"/>
            </a:pPr>
            <a:r>
              <a:rPr lang="ru-RU" dirty="0" smtClean="0"/>
              <a:t>Задача – прийти в состояние-цель</a:t>
            </a:r>
          </a:p>
          <a:p>
            <a:pPr marL="400050" indent="-400050">
              <a:buFontTx/>
              <a:buAutoNum type="romanUcPeriod"/>
            </a:pPr>
            <a:r>
              <a:rPr lang="ru-RU" dirty="0" smtClean="0"/>
              <a:t>Цель – точка на координатной плоскости (например (-10, -10))</a:t>
            </a:r>
          </a:p>
          <a:p>
            <a:pPr marL="400050" indent="-400050">
              <a:buAutoNum type="romanUcPeriod"/>
            </a:pPr>
            <a:r>
              <a:rPr lang="ru-RU" dirty="0" smtClean="0"/>
              <a:t>Действие – шаг в координатной плоскости</a:t>
            </a:r>
          </a:p>
          <a:p>
            <a:pPr marL="400050" indent="-400050">
              <a:buAutoNum type="romanUcPeriod"/>
            </a:pPr>
            <a:r>
              <a:rPr lang="ru-RU" dirty="0" smtClean="0"/>
              <a:t>Награда – минус расстояние до цели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39553" y="4005064"/>
                <a:ext cx="4176464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Цель можно задавать </a:t>
                </a:r>
                <a:r>
                  <a:rPr lang="ru-RU" b="1" dirty="0" smtClean="0"/>
                  <a:t>явно</a:t>
                </a:r>
                <a:r>
                  <a:rPr lang="ru-RU" dirty="0" smtClean="0"/>
                  <a:t> в виде контекста</a:t>
                </a:r>
              </a:p>
              <a:p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3" y="4005064"/>
                <a:ext cx="417646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016" t="-1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717159" y="4005064"/>
            <a:ext cx="417646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Цель можно не задавать явно.</a:t>
            </a:r>
          </a:p>
          <a:p>
            <a:r>
              <a:rPr lang="ru-RU" dirty="0" smtClean="0"/>
              <a:t>Хочется, чтобы агент понимал где его цель на этот раз с помощью предыдущих состояний, действий, наград</a:t>
            </a:r>
          </a:p>
          <a:p>
            <a:r>
              <a:rPr lang="ru-RU" dirty="0" smtClean="0"/>
              <a:t>Для представления состояния можно использовать </a:t>
            </a:r>
            <a:r>
              <a:rPr lang="en-US" dirty="0" smtClean="0"/>
              <a:t>RNN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4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2276872"/>
            <a:ext cx="4031873" cy="3453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ru-RU" sz="2000" b="1" dirty="0" smtClean="0"/>
              <a:t>Зачем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ru-RU" sz="2000" b="1" dirty="0" smtClean="0"/>
              <a:t>Откуда, куда и как</a:t>
            </a:r>
            <a:endParaRPr lang="en-US" sz="2000" b="1" dirty="0" smtClean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Fine-tuning, </a:t>
            </a:r>
            <a:r>
              <a:rPr lang="en-US" dirty="0"/>
              <a:t>few-shot learning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Progressive learning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Multi-task learning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Meta-learning</a:t>
            </a: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3548" y="1484784"/>
            <a:ext cx="8136904" cy="646331"/>
          </a:xfrm>
          <a:prstGeom prst="rect">
            <a:avLst/>
          </a:prstGeom>
          <a:ln>
            <a:solidFill>
              <a:srgbClr val="FFD8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 smtClean="0"/>
              <a:t>Transfer learning</a:t>
            </a:r>
            <a:r>
              <a:rPr lang="en-US" b="1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перенос </a:t>
            </a:r>
            <a:r>
              <a:rPr lang="ru-RU" dirty="0" smtClean="0"/>
              <a:t>опыта </a:t>
            </a:r>
            <a:r>
              <a:rPr lang="ru-RU" dirty="0" smtClean="0"/>
              <a:t>решения некоторого множества 				     		задач (знания) для решения новой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11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</a:t>
            </a:r>
            <a:r>
              <a:rPr lang="en-US" sz="2400" b="1" i="1" dirty="0" smtClean="0"/>
              <a:t>eta</a:t>
            </a:r>
            <a:r>
              <a:rPr lang="en-US" sz="2400" b="1" i="1" dirty="0" smtClean="0"/>
              <a:t>-learning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1433" y="1154556"/>
            <a:ext cx="135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Задача: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9425" y="1636927"/>
            <a:ext cx="72810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UcPeriod"/>
            </a:pPr>
            <a:r>
              <a:rPr lang="ru-RU" dirty="0" smtClean="0"/>
              <a:t>Инициализируется точка в начале координат</a:t>
            </a:r>
          </a:p>
          <a:p>
            <a:pPr marL="400050" indent="-400050">
              <a:buAutoNum type="romanUcPeriod"/>
            </a:pPr>
            <a:r>
              <a:rPr lang="ru-RU" dirty="0" smtClean="0"/>
              <a:t>Задача – прийти в состояние-цель</a:t>
            </a:r>
          </a:p>
          <a:p>
            <a:pPr marL="400050" indent="-400050">
              <a:buFontTx/>
              <a:buAutoNum type="romanUcPeriod"/>
            </a:pPr>
            <a:r>
              <a:rPr lang="ru-RU" dirty="0" smtClean="0"/>
              <a:t>Цель – точка на координатной плоскости (например (-10, -10))</a:t>
            </a:r>
          </a:p>
          <a:p>
            <a:pPr marL="400050" indent="-400050">
              <a:buAutoNum type="romanUcPeriod"/>
            </a:pPr>
            <a:r>
              <a:rPr lang="ru-RU" dirty="0" smtClean="0"/>
              <a:t>Действие – шаг в координатной плоскости</a:t>
            </a:r>
          </a:p>
          <a:p>
            <a:pPr marL="400050" indent="-400050">
              <a:buAutoNum type="romanUcPeriod"/>
            </a:pPr>
            <a:r>
              <a:rPr lang="ru-RU" dirty="0" smtClean="0"/>
              <a:t>Награда – минус расстояние до цели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39425" y="3284984"/>
                <a:ext cx="4176464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Цель можно задавать </a:t>
                </a:r>
                <a:r>
                  <a:rPr lang="ru-RU" b="1" dirty="0" smtClean="0"/>
                  <a:t>явно</a:t>
                </a:r>
                <a:r>
                  <a:rPr lang="ru-RU" dirty="0" smtClean="0"/>
                  <a:t> в виде контекста</a:t>
                </a:r>
              </a:p>
              <a:p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5" y="3284984"/>
                <a:ext cx="417646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870" t="-1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715889" y="3284984"/>
            <a:ext cx="417646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- Цель можно не задавать явно</a:t>
            </a:r>
          </a:p>
          <a:p>
            <a:r>
              <a:rPr lang="ru-RU" dirty="0" smtClean="0"/>
              <a:t>- Хочется, чтобы агент понимал где его цель на этот раз по предыдущим состояни</a:t>
            </a:r>
            <a:r>
              <a:rPr lang="ru-RU" dirty="0"/>
              <a:t>я</a:t>
            </a:r>
            <a:r>
              <a:rPr lang="ru-RU" dirty="0" smtClean="0"/>
              <a:t>м, действиям, наградам</a:t>
            </a:r>
          </a:p>
          <a:p>
            <a:r>
              <a:rPr lang="ru-RU" dirty="0" smtClean="0"/>
              <a:t>- Для представления состояния можно использовать </a:t>
            </a:r>
            <a:r>
              <a:rPr lang="en-US" dirty="0" smtClean="0"/>
              <a:t>RNN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5316309"/>
            <a:ext cx="681334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Meta-learning:</a:t>
            </a:r>
          </a:p>
          <a:p>
            <a:r>
              <a:rPr lang="ru-RU" dirty="0" smtClean="0"/>
              <a:t>Проверим обобщающую способность агента.</a:t>
            </a:r>
          </a:p>
          <a:p>
            <a:r>
              <a:rPr lang="ru-RU" dirty="0" smtClean="0"/>
              <a:t>Для этого </a:t>
            </a:r>
            <a:r>
              <a:rPr lang="ru-RU" dirty="0" err="1" smtClean="0"/>
              <a:t>разобъем</a:t>
            </a:r>
            <a:r>
              <a:rPr lang="ru-RU" dirty="0" smtClean="0"/>
              <a:t> множество целей на </a:t>
            </a:r>
            <a:r>
              <a:rPr lang="en-US" dirty="0" smtClean="0"/>
              <a:t>train </a:t>
            </a:r>
            <a:r>
              <a:rPr lang="ru-RU" dirty="0" smtClean="0"/>
              <a:t>и </a:t>
            </a:r>
            <a:r>
              <a:rPr lang="en-US" dirty="0" smtClean="0"/>
              <a:t>test</a:t>
            </a:r>
          </a:p>
          <a:p>
            <a:r>
              <a:rPr lang="ru-RU" dirty="0" smtClean="0"/>
              <a:t>Таким образом проверим качество агента на отложенной выборке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254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6375" t="16380" r="29525" b="8022"/>
          <a:stretch/>
        </p:blipFill>
        <p:spPr>
          <a:xfrm>
            <a:off x="107504" y="0"/>
            <a:ext cx="9036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learn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71612"/>
            <a:ext cx="70866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6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dirty="0"/>
              <a:t>Learning to learn</a:t>
            </a:r>
            <a:endParaRPr lang="ru-RU" sz="2400" dirty="0"/>
          </a:p>
        </p:txBody>
      </p:sp>
      <p:sp>
        <p:nvSpPr>
          <p:cNvPr id="4" name="AutoShape 2" descr="https://www.overleaf.com/project/5d0bf000aea2d47eb7d19ca6/file/5d0fa2a3c341b52dd68e93b8"/>
          <p:cNvSpPr>
            <a:spLocks noChangeAspect="1" noChangeArrowheads="1"/>
          </p:cNvSpPr>
          <p:nvPr/>
        </p:nvSpPr>
        <p:spPr bwMode="auto">
          <a:xfrm>
            <a:off x="2411760" y="-802716"/>
            <a:ext cx="3960440" cy="39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www.overleaf.com/project/5d0bf000aea2d47eb7d19ca6/file/5d0fa2a3c341b52dd68e93b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46" y="1397969"/>
            <a:ext cx="5266667" cy="19047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365104"/>
            <a:ext cx="6415399" cy="22221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5736" y="104817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Выученная политика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3933056"/>
            <a:ext cx="632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Сравнение с бейзлайнами (фиксированные </a:t>
            </a:r>
            <a:r>
              <a:rPr lang="en-US" dirty="0" smtClean="0"/>
              <a:t>learning rate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027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72816"/>
            <a:ext cx="3771900" cy="3771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772816"/>
            <a:ext cx="3867150" cy="378142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Траектории во время обучения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9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3762375" cy="3829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08" y="1866925"/>
            <a:ext cx="3771900" cy="3657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9" y="1885975"/>
            <a:ext cx="3762375" cy="3829050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52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останавливаться на достигнутом?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00808"/>
            <a:ext cx="3829050" cy="37623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753195"/>
            <a:ext cx="3752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81001"/>
            <a:ext cx="3695700" cy="36957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47" y="1709563"/>
            <a:ext cx="3943350" cy="3838575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4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31641" y="1556792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Berkeley</a:t>
            </a:r>
            <a:r>
              <a:rPr lang="ru-RU" dirty="0"/>
              <a:t> </a:t>
            </a:r>
            <a:r>
              <a:rPr lang="ru-RU" dirty="0" err="1"/>
              <a:t>Deep</a:t>
            </a:r>
            <a:r>
              <a:rPr lang="ru-RU" dirty="0"/>
              <a:t> RL. Лекция 19 и 20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CAD2RL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Simulation and Domain Adaptation to Improve Efficiency of Deep Robotic </a:t>
            </a:r>
            <a:r>
              <a:rPr lang="en-US" dirty="0" smtClean="0"/>
              <a:t>Grasping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PHYRE – </a:t>
            </a:r>
            <a:r>
              <a:rPr lang="ru-RU" dirty="0" err="1" smtClean="0"/>
              <a:t>рл</a:t>
            </a:r>
            <a:r>
              <a:rPr lang="ru-RU" dirty="0" smtClean="0"/>
              <a:t> среда с физическими головоломками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14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Transfer </a:t>
            </a:r>
            <a:r>
              <a:rPr lang="en-US" b="1" i="1" dirty="0" smtClean="0"/>
              <a:t>learning</a:t>
            </a:r>
            <a:r>
              <a:rPr lang="ru-RU" b="1" i="1" dirty="0" smtClean="0"/>
              <a:t>. Мотивация</a:t>
            </a:r>
            <a:endParaRPr lang="ru-RU" dirty="0"/>
          </a:p>
        </p:txBody>
      </p:sp>
      <p:pic>
        <p:nvPicPr>
          <p:cNvPr id="4" name="Picture 2" descr="https://miro.medium.com/max/1600/1*DJuYlPmANoHeKELsdhUxf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1" y="1700808"/>
            <a:ext cx="318724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9912" y="1463324"/>
            <a:ext cx="55545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b="1" dirty="0" smtClean="0"/>
              <a:t>Знания, которые позволяют нам </a:t>
            </a:r>
          </a:p>
          <a:p>
            <a:pPr>
              <a:lnSpc>
                <a:spcPct val="200000"/>
              </a:lnSpc>
            </a:pPr>
            <a:r>
              <a:rPr lang="ru-RU" b="1" dirty="0" smtClean="0"/>
              <a:t>быстрее учиться играть: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По </a:t>
            </a:r>
            <a:r>
              <a:rPr lang="ru-RU" i="1" dirty="0" smtClean="0"/>
              <a:t>лестнице</a:t>
            </a:r>
            <a:r>
              <a:rPr lang="ru-RU" dirty="0" smtClean="0"/>
              <a:t> можно подниматься и опускаться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Простая </a:t>
            </a:r>
            <a:r>
              <a:rPr lang="ru-RU" i="1" dirty="0" smtClean="0"/>
              <a:t>физика</a:t>
            </a:r>
            <a:r>
              <a:rPr lang="ru-RU" dirty="0" smtClean="0"/>
              <a:t>: </a:t>
            </a:r>
          </a:p>
          <a:p>
            <a:pPr>
              <a:lnSpc>
                <a:spcPct val="200000"/>
              </a:lnSpc>
            </a:pPr>
            <a:r>
              <a:rPr lang="ru-RU" dirty="0" smtClean="0"/>
              <a:t>	когда под тобой ничего нет – ты падаешь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i="1" dirty="0" smtClean="0"/>
              <a:t>Ключ</a:t>
            </a:r>
            <a:r>
              <a:rPr lang="ru-RU" dirty="0" smtClean="0"/>
              <a:t> может открывать замки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i="1" dirty="0" smtClean="0"/>
              <a:t>Череп</a:t>
            </a:r>
            <a:r>
              <a:rPr lang="ru-RU" dirty="0" smtClean="0"/>
              <a:t>? Мы не знаем что точно он делает, </a:t>
            </a:r>
          </a:p>
          <a:p>
            <a:pPr>
              <a:lnSpc>
                <a:spcPct val="200000"/>
              </a:lnSpc>
            </a:pPr>
            <a:r>
              <a:rPr lang="ru-RU" dirty="0"/>
              <a:t>	</a:t>
            </a:r>
            <a:r>
              <a:rPr lang="ru-RU" dirty="0" smtClean="0"/>
              <a:t>но наверное что-то нехорошее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195" y="6196662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Montezuma’s Revenge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5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Transfer </a:t>
            </a:r>
            <a:r>
              <a:rPr lang="en-US" b="1" i="1" dirty="0" smtClean="0"/>
              <a:t>learning</a:t>
            </a:r>
            <a:r>
              <a:rPr lang="ru-RU" b="1" i="1" dirty="0" smtClean="0"/>
              <a:t>. Терминология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0000" y="1124744"/>
            <a:ext cx="8136904" cy="646331"/>
          </a:xfrm>
          <a:prstGeom prst="rect">
            <a:avLst/>
          </a:prstGeom>
          <a:ln>
            <a:solidFill>
              <a:srgbClr val="FFD8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 smtClean="0"/>
              <a:t>Transfer learning</a:t>
            </a:r>
            <a:r>
              <a:rPr lang="en-US" b="1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использование опыта решения некоторого </a:t>
            </a:r>
            <a:r>
              <a:rPr lang="ru-RU" i="1" dirty="0" smtClean="0"/>
              <a:t>множества 				     		задач</a:t>
            </a:r>
            <a:r>
              <a:rPr lang="ru-RU" dirty="0" smtClean="0"/>
              <a:t> (знания) для решения </a:t>
            </a:r>
            <a:r>
              <a:rPr lang="ru-RU" i="1" dirty="0" smtClean="0"/>
              <a:t>новой задачи</a:t>
            </a:r>
            <a:endParaRPr lang="ru-RU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2" y="3228379"/>
            <a:ext cx="4573812" cy="1985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584" y="2170405"/>
            <a:ext cx="22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Задача в </a:t>
            </a:r>
            <a:r>
              <a:rPr lang="en-US" dirty="0" smtClean="0"/>
              <a:t>RL - MDP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822712" y="2170405"/>
            <a:ext cx="3864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K-shot learning: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Shot –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обучение на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domain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i="1" dirty="0" smtClean="0"/>
              <a:t>0-shot : </a:t>
            </a:r>
            <a:r>
              <a:rPr lang="ru-RU" i="1" dirty="0" smtClean="0"/>
              <a:t>сразу пускаем в бой</a:t>
            </a:r>
            <a:endParaRPr lang="en-US" i="1" dirty="0" smtClean="0"/>
          </a:p>
          <a:p>
            <a:pPr algn="ctr"/>
            <a:endParaRPr lang="ru-RU" i="1" dirty="0" smtClean="0"/>
          </a:p>
          <a:p>
            <a:pPr algn="ctr"/>
            <a:r>
              <a:rPr lang="ru-RU" i="1" dirty="0" smtClean="0"/>
              <a:t>1-</a:t>
            </a:r>
            <a:r>
              <a:rPr lang="en-US" i="1" dirty="0" smtClean="0"/>
              <a:t>shot: </a:t>
            </a:r>
            <a:r>
              <a:rPr lang="ru-RU" i="1" dirty="0" smtClean="0"/>
              <a:t>даём один раз </a:t>
            </a:r>
            <a:endParaRPr lang="en-US" i="1" dirty="0" smtClean="0"/>
          </a:p>
          <a:p>
            <a:pPr algn="ctr"/>
            <a:r>
              <a:rPr lang="ru-RU" i="1" dirty="0" smtClean="0"/>
              <a:t>попробовать задачу</a:t>
            </a:r>
            <a:endParaRPr lang="en-US" i="1" dirty="0" smtClean="0"/>
          </a:p>
          <a:p>
            <a:pPr algn="ctr"/>
            <a:endParaRPr lang="ru-RU" i="1" dirty="0" smtClean="0"/>
          </a:p>
          <a:p>
            <a:pPr algn="ctr"/>
            <a:r>
              <a:rPr lang="en-US" i="1" dirty="0" smtClean="0"/>
              <a:t>k-shot: </a:t>
            </a:r>
            <a:r>
              <a:rPr lang="ru-RU" i="1" dirty="0"/>
              <a:t>даём </a:t>
            </a:r>
            <a:r>
              <a:rPr lang="en-US" i="1" dirty="0"/>
              <a:t>k</a:t>
            </a:r>
            <a:r>
              <a:rPr lang="ru-RU" i="1" dirty="0" smtClean="0"/>
              <a:t> </a:t>
            </a:r>
            <a:r>
              <a:rPr lang="ru-RU" i="1" dirty="0"/>
              <a:t>раз </a:t>
            </a:r>
            <a:endParaRPr lang="en-US" i="1" dirty="0"/>
          </a:p>
          <a:p>
            <a:pPr algn="ctr"/>
            <a:r>
              <a:rPr lang="ru-RU" i="1" dirty="0"/>
              <a:t>попробовать задачу</a:t>
            </a:r>
            <a:endParaRPr lang="en-US" i="1" dirty="0"/>
          </a:p>
          <a:p>
            <a:endParaRPr lang="en-US" i="1" dirty="0" smtClean="0"/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2882" y="5733256"/>
            <a:ext cx="8721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Что значит «</a:t>
            </a:r>
            <a:r>
              <a:rPr lang="ru-RU" i="1" dirty="0" smtClean="0"/>
              <a:t>один </a:t>
            </a:r>
            <a:r>
              <a:rPr lang="ru-RU" i="1" dirty="0"/>
              <a:t>раз </a:t>
            </a:r>
            <a:r>
              <a:rPr lang="ru-RU" i="1" dirty="0" smtClean="0"/>
              <a:t>попробовать задачу</a:t>
            </a:r>
            <a:r>
              <a:rPr lang="ru-RU" dirty="0" smtClean="0"/>
              <a:t>»? </a:t>
            </a:r>
          </a:p>
          <a:p>
            <a:pPr algn="r"/>
            <a:r>
              <a:rPr lang="ru-RU" dirty="0" smtClean="0"/>
              <a:t>Например, </a:t>
            </a:r>
            <a:r>
              <a:rPr lang="ru-RU" i="1" dirty="0" err="1" smtClean="0"/>
              <a:t>засэмплить</a:t>
            </a:r>
            <a:r>
              <a:rPr lang="ru-RU" dirty="0" smtClean="0"/>
              <a:t> эпизод с фиксированной политикой </a:t>
            </a:r>
          </a:p>
          <a:p>
            <a:pPr algn="r"/>
            <a:r>
              <a:rPr lang="ru-RU" dirty="0" smtClean="0"/>
              <a:t>и затем </a:t>
            </a:r>
            <a:r>
              <a:rPr lang="ru-RU" i="1" dirty="0" smtClean="0"/>
              <a:t>поучиться</a:t>
            </a:r>
            <a:r>
              <a:rPr lang="ru-RU" dirty="0" smtClean="0"/>
              <a:t> на нём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Transfer </a:t>
            </a:r>
            <a:r>
              <a:rPr lang="en-US" b="1" i="1" dirty="0" smtClean="0"/>
              <a:t>learning</a:t>
            </a:r>
            <a:r>
              <a:rPr lang="en-US" b="1" i="1" dirty="0"/>
              <a:t> </a:t>
            </a:r>
            <a:r>
              <a:rPr lang="ru-RU" b="1" i="1" dirty="0" smtClean="0"/>
              <a:t>в </a:t>
            </a:r>
            <a:r>
              <a:rPr lang="en-US" b="1" i="1" dirty="0" smtClean="0"/>
              <a:t>Deep Learning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0000" y="1082259"/>
            <a:ext cx="8136904" cy="646331"/>
          </a:xfrm>
          <a:prstGeom prst="rect">
            <a:avLst/>
          </a:prstGeom>
          <a:ln>
            <a:solidFill>
              <a:srgbClr val="FFD8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 smtClean="0"/>
              <a:t>Transfer learning</a:t>
            </a:r>
            <a:r>
              <a:rPr lang="en-US" b="1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использование опыта решения некоторого </a:t>
            </a:r>
            <a:r>
              <a:rPr lang="ru-RU" i="1" dirty="0" smtClean="0"/>
              <a:t>множества 				     		задач</a:t>
            </a:r>
            <a:r>
              <a:rPr lang="ru-RU" dirty="0" smtClean="0"/>
              <a:t> (знания) для решения </a:t>
            </a:r>
            <a:r>
              <a:rPr lang="ru-RU" i="1" dirty="0" smtClean="0"/>
              <a:t>новой задачи</a:t>
            </a:r>
            <a:endParaRPr lang="ru-RU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916832"/>
            <a:ext cx="4968552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Компьютерное зрение</a:t>
            </a:r>
          </a:p>
          <a:p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Fine-tuning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> </a:t>
            </a:r>
            <a:r>
              <a:rPr lang="ru-RU" sz="1600" i="1" dirty="0" smtClean="0">
                <a:solidFill>
                  <a:srgbClr val="92D050"/>
                </a:solidFill>
              </a:rPr>
              <a:t>Переносим информативные </a:t>
            </a:r>
            <a:r>
              <a:rPr lang="ru-RU" sz="1600" i="1" dirty="0">
                <a:solidFill>
                  <a:srgbClr val="92D050"/>
                </a:solidFill>
              </a:rPr>
              <a:t>признаковые </a:t>
            </a:r>
            <a:r>
              <a:rPr lang="ru-RU" sz="1600" i="1" dirty="0" smtClean="0">
                <a:solidFill>
                  <a:srgbClr val="92D050"/>
                </a:solidFill>
              </a:rPr>
              <a:t>представления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i="1" dirty="0" smtClean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Если классы в новой задаче (</a:t>
            </a:r>
            <a:r>
              <a:rPr lang="en-US" sz="1600" dirty="0" smtClean="0"/>
              <a:t>target domain</a:t>
            </a:r>
            <a:r>
              <a:rPr lang="ru-RU" sz="1600" dirty="0" smtClean="0"/>
              <a:t>)</a:t>
            </a:r>
            <a:r>
              <a:rPr lang="en-US" sz="1600" dirty="0" smtClean="0"/>
              <a:t> </a:t>
            </a:r>
            <a:r>
              <a:rPr lang="ru-RU" sz="1600" dirty="0" smtClean="0">
                <a:solidFill>
                  <a:srgbClr val="00B050"/>
                </a:solidFill>
              </a:rPr>
              <a:t>совпадают</a:t>
            </a:r>
            <a:r>
              <a:rPr lang="en-US" sz="1600" dirty="0" smtClean="0"/>
              <a:t> c </a:t>
            </a:r>
            <a:r>
              <a:rPr lang="ru-RU" sz="1600" dirty="0" smtClean="0"/>
              <a:t>классами исходной задачи (</a:t>
            </a:r>
            <a:r>
              <a:rPr lang="en-US" sz="1600" dirty="0" smtClean="0"/>
              <a:t>target domain</a:t>
            </a:r>
            <a:r>
              <a:rPr lang="ru-RU" sz="1600" dirty="0" smtClean="0"/>
              <a:t>), то просто </a:t>
            </a:r>
            <a:r>
              <a:rPr lang="ru-RU" sz="1600" dirty="0" err="1" smtClean="0"/>
              <a:t>дообучим</a:t>
            </a:r>
            <a:r>
              <a:rPr lang="ru-RU" sz="1600" dirty="0" smtClean="0"/>
              <a:t> сеть на наших данных. </a:t>
            </a:r>
            <a:r>
              <a:rPr lang="ru-RU" sz="700" dirty="0" smtClean="0"/>
              <a:t>Например, возьмём сеть классифицирующую людей по полу, обученную на одной расе, и </a:t>
            </a:r>
            <a:r>
              <a:rPr lang="ru-RU" sz="700" dirty="0" err="1" smtClean="0"/>
              <a:t>дообучим</a:t>
            </a:r>
            <a:r>
              <a:rPr lang="ru-RU" sz="700" dirty="0" smtClean="0"/>
              <a:t> на другой.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Если классы в новой задаче (</a:t>
            </a:r>
            <a:r>
              <a:rPr lang="en-US" sz="1600" dirty="0"/>
              <a:t>target domain</a:t>
            </a:r>
            <a:r>
              <a:rPr lang="ru-RU" sz="1600" dirty="0"/>
              <a:t>)</a:t>
            </a:r>
            <a:r>
              <a:rPr lang="en-US" sz="1600" dirty="0"/>
              <a:t> </a:t>
            </a:r>
            <a:r>
              <a:rPr lang="ru-RU" sz="1600" dirty="0" smtClean="0">
                <a:solidFill>
                  <a:srgbClr val="FFDD2D"/>
                </a:solidFill>
              </a:rPr>
              <a:t>не совпадают</a:t>
            </a:r>
            <a:r>
              <a:rPr lang="en-US" sz="1600" dirty="0" smtClean="0">
                <a:solidFill>
                  <a:srgbClr val="FFDD2D"/>
                </a:solidFill>
              </a:rPr>
              <a:t> </a:t>
            </a:r>
            <a:r>
              <a:rPr lang="en-US" sz="1600" dirty="0"/>
              <a:t>c </a:t>
            </a:r>
            <a:r>
              <a:rPr lang="ru-RU" sz="1600" dirty="0"/>
              <a:t>классами исходной задачи (</a:t>
            </a:r>
            <a:r>
              <a:rPr lang="en-US" sz="1600" dirty="0"/>
              <a:t>target domain</a:t>
            </a:r>
            <a:r>
              <a:rPr lang="ru-RU" sz="1600" dirty="0"/>
              <a:t>), </a:t>
            </a:r>
            <a:r>
              <a:rPr lang="ru-RU" sz="1600" dirty="0" smtClean="0"/>
              <a:t>то прежде выбросим последний слой и сделаем новый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2050" name="Picture 2" descr="Transfer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2377507"/>
            <a:ext cx="3238065" cy="198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6087204"/>
            <a:ext cx="267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NLP</a:t>
            </a:r>
            <a:r>
              <a:rPr lang="en-US" dirty="0"/>
              <a:t>– </a:t>
            </a:r>
            <a:r>
              <a:rPr lang="ru-RU" dirty="0" err="1"/>
              <a:t>эмбеддинги</a:t>
            </a:r>
            <a:r>
              <a:rPr lang="ru-RU" dirty="0"/>
              <a:t> </a:t>
            </a:r>
            <a:r>
              <a:rPr lang="ru-RU" dirty="0" smtClean="0"/>
              <a:t>слов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633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Важность признакового представления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8" y="2204864"/>
            <a:ext cx="8460432" cy="2317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6001793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Recovery </a:t>
            </a:r>
            <a:r>
              <a:rPr lang="en-US" dirty="0" smtClean="0"/>
              <a:t>– fine-tuned </a:t>
            </a:r>
            <a:r>
              <a:rPr lang="ru-RU" dirty="0" smtClean="0"/>
              <a:t>политика и </a:t>
            </a:r>
            <a:r>
              <a:rPr lang="en-US" dirty="0" smtClean="0"/>
              <a:t>value-</a:t>
            </a:r>
            <a:r>
              <a:rPr lang="ru-RU" dirty="0" smtClean="0"/>
              <a:t>функция на выученных</a:t>
            </a:r>
            <a:r>
              <a:rPr lang="en-US" dirty="0" smtClean="0"/>
              <a:t> </a:t>
            </a:r>
            <a:r>
              <a:rPr lang="ru-RU" dirty="0" smtClean="0"/>
              <a:t>признаковых представлениях </a:t>
            </a:r>
          </a:p>
          <a:p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340768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Разделим обучение </a:t>
            </a:r>
            <a:r>
              <a:rPr lang="ru-RU" b="1" dirty="0" smtClean="0"/>
              <a:t>признакового представления </a:t>
            </a:r>
            <a:r>
              <a:rPr lang="ru-RU" dirty="0" smtClean="0"/>
              <a:t>от </a:t>
            </a:r>
            <a:r>
              <a:rPr lang="ru-RU" dirty="0" smtClean="0">
                <a:solidFill>
                  <a:srgbClr val="FF0000"/>
                </a:solidFill>
              </a:rPr>
              <a:t>обучения с подкреплением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4521894"/>
            <a:ext cx="4008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Инициализировали </a:t>
            </a:r>
            <a:r>
              <a:rPr lang="en-US" dirty="0" smtClean="0"/>
              <a:t>RL</a:t>
            </a:r>
            <a:r>
              <a:rPr lang="ru-RU" dirty="0" smtClean="0"/>
              <a:t> сеть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Обучили</a:t>
            </a:r>
            <a:r>
              <a:rPr lang="en-US" dirty="0" smtClean="0"/>
              <a:t> - original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Сбросили веса последнего слоя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Обучили </a:t>
            </a:r>
            <a:r>
              <a:rPr lang="en-US" dirty="0" smtClean="0">
                <a:solidFill>
                  <a:srgbClr val="FF0000"/>
                </a:solidFill>
              </a:rPr>
              <a:t>recovery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Fine-tuning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1637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1052736"/>
            <a:ext cx="4896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</a:t>
            </a:r>
            <a:r>
              <a:rPr lang="ru-RU" b="1" dirty="0"/>
              <a:t>а</a:t>
            </a:r>
            <a:r>
              <a:rPr lang="ru-RU" b="1" dirty="0" smtClean="0"/>
              <a:t> с обычным </a:t>
            </a:r>
            <a:r>
              <a:rPr lang="en-US" b="1" dirty="0" smtClean="0"/>
              <a:t>fine-tuning</a:t>
            </a:r>
            <a:r>
              <a:rPr lang="en-US" dirty="0" smtClean="0"/>
              <a:t>:</a:t>
            </a:r>
          </a:p>
          <a:p>
            <a:pPr marL="342900" indent="-342900">
              <a:buAutoNum type="arabicPeriod"/>
            </a:pPr>
            <a:r>
              <a:rPr lang="ru-RU" dirty="0" smtClean="0"/>
              <a:t>Глубокие нейронные сети хорошо работают, когда содержат много параметров</a:t>
            </a:r>
          </a:p>
          <a:p>
            <a:pPr marL="342900" indent="-342900">
              <a:buAutoNum type="arabicPeriod"/>
            </a:pPr>
            <a:r>
              <a:rPr lang="ru-RU" dirty="0" smtClean="0"/>
              <a:t>В </a:t>
            </a:r>
            <a:r>
              <a:rPr lang="en-US" i="1" dirty="0" smtClean="0"/>
              <a:t>target domain </a:t>
            </a:r>
            <a:r>
              <a:rPr lang="ru-RU" dirty="0" smtClean="0"/>
              <a:t>вероятно немного примеров, раз мы хотим прибегнуть к </a:t>
            </a:r>
            <a:r>
              <a:rPr lang="en-US" dirty="0" smtClean="0"/>
              <a:t>fine-tuning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Обучение </a:t>
            </a:r>
            <a:r>
              <a:rPr lang="ru-RU" dirty="0" err="1" smtClean="0"/>
              <a:t>нейросети</a:t>
            </a:r>
            <a:r>
              <a:rPr lang="ru-RU" dirty="0" smtClean="0"/>
              <a:t> на небольшом количестве примеров =</a:t>
            </a:r>
            <a:r>
              <a:rPr lang="en-US" dirty="0" smtClean="0"/>
              <a:t>&gt; </a:t>
            </a:r>
            <a:r>
              <a:rPr lang="ru-RU" dirty="0" smtClean="0">
                <a:solidFill>
                  <a:srgbClr val="FF0000"/>
                </a:solidFill>
              </a:rPr>
              <a:t>переобучение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Можем ли мы уменьшить число обучаемых параметров?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r>
              <a:rPr lang="ru-RU" b="1" dirty="0" smtClean="0"/>
              <a:t>Идея</a:t>
            </a:r>
            <a:r>
              <a:rPr lang="ru-RU" dirty="0" smtClean="0"/>
              <a:t>:</a:t>
            </a:r>
          </a:p>
          <a:p>
            <a:r>
              <a:rPr lang="ru-RU" dirty="0" smtClean="0"/>
              <a:t>Учить веса </a:t>
            </a:r>
            <a:r>
              <a:rPr lang="ru-RU" b="1" i="1" dirty="0" smtClean="0"/>
              <a:t>только</a:t>
            </a:r>
            <a:r>
              <a:rPr lang="ru-RU" i="1" dirty="0" smtClean="0"/>
              <a:t> </a:t>
            </a:r>
            <a:r>
              <a:rPr lang="ru-RU" dirty="0" smtClean="0"/>
              <a:t>последнего слоя, остальные веса фиксируем</a:t>
            </a:r>
            <a:endParaRPr lang="en-US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82479"/>
            <a:ext cx="32004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2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Fine-tuning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21346"/>
            <a:ext cx="3385250" cy="4552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1637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1052736"/>
            <a:ext cx="4896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</a:t>
            </a:r>
            <a:r>
              <a:rPr lang="ru-RU" b="1" dirty="0"/>
              <a:t>а</a:t>
            </a:r>
            <a:r>
              <a:rPr lang="ru-RU" b="1" dirty="0" smtClean="0"/>
              <a:t> с обычным </a:t>
            </a:r>
            <a:r>
              <a:rPr lang="en-US" b="1" dirty="0" smtClean="0"/>
              <a:t>fine-tuning</a:t>
            </a:r>
            <a:r>
              <a:rPr lang="en-US" dirty="0" smtClean="0"/>
              <a:t>:</a:t>
            </a:r>
          </a:p>
          <a:p>
            <a:pPr marL="342900" indent="-342900">
              <a:buAutoNum type="arabicPeriod"/>
            </a:pPr>
            <a:r>
              <a:rPr lang="ru-RU" dirty="0" smtClean="0"/>
              <a:t>Глубокие нейронные сети хорошо работают, когда содержат много параметров</a:t>
            </a:r>
          </a:p>
          <a:p>
            <a:pPr marL="342900" indent="-342900">
              <a:buAutoNum type="arabicPeriod"/>
            </a:pPr>
            <a:r>
              <a:rPr lang="ru-RU" dirty="0" smtClean="0"/>
              <a:t>В </a:t>
            </a:r>
            <a:r>
              <a:rPr lang="en-US" i="1" dirty="0" smtClean="0"/>
              <a:t>target domain </a:t>
            </a:r>
            <a:r>
              <a:rPr lang="ru-RU" dirty="0" smtClean="0"/>
              <a:t>вероятно немного примеров, раз мы хотим прибегнуть к </a:t>
            </a:r>
            <a:r>
              <a:rPr lang="en-US" dirty="0" smtClean="0"/>
              <a:t>fine-tuning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Обучение </a:t>
            </a:r>
            <a:r>
              <a:rPr lang="ru-RU" dirty="0" err="1" smtClean="0"/>
              <a:t>нейросети</a:t>
            </a:r>
            <a:r>
              <a:rPr lang="ru-RU" dirty="0" smtClean="0"/>
              <a:t> на небольшом количестве примеров =</a:t>
            </a:r>
            <a:r>
              <a:rPr lang="en-US" dirty="0" smtClean="0"/>
              <a:t>&gt; </a:t>
            </a:r>
            <a:r>
              <a:rPr lang="ru-RU" dirty="0" smtClean="0">
                <a:solidFill>
                  <a:srgbClr val="FF0000"/>
                </a:solidFill>
              </a:rPr>
              <a:t>переобучение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Можем ли мы уменьшить число обучаемых параметров?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r>
              <a:rPr lang="ru-RU" b="1" dirty="0" smtClean="0"/>
              <a:t>Идея</a:t>
            </a:r>
            <a:r>
              <a:rPr lang="ru-RU" dirty="0" smtClean="0"/>
              <a:t>:</a:t>
            </a:r>
          </a:p>
          <a:p>
            <a:r>
              <a:rPr lang="ru-RU" dirty="0" smtClean="0"/>
              <a:t>Учить веса </a:t>
            </a:r>
            <a:r>
              <a:rPr lang="ru-RU" b="1" i="1" dirty="0" smtClean="0"/>
              <a:t>только</a:t>
            </a:r>
            <a:r>
              <a:rPr lang="ru-RU" i="1" dirty="0" smtClean="0"/>
              <a:t> </a:t>
            </a:r>
            <a:r>
              <a:rPr lang="ru-RU" dirty="0" smtClean="0"/>
              <a:t>последнего слоя, остальные веса фиксируем</a:t>
            </a:r>
            <a:endParaRPr lang="en-US" dirty="0" smtClean="0"/>
          </a:p>
          <a:p>
            <a:r>
              <a:rPr lang="ru-RU" i="1" dirty="0" smtClean="0"/>
              <a:t>Тоже так себе: </a:t>
            </a:r>
          </a:p>
          <a:p>
            <a:r>
              <a:rPr lang="ru-RU" dirty="0" smtClean="0"/>
              <a:t>Ограниченная выразительность</a:t>
            </a:r>
          </a:p>
          <a:p>
            <a:r>
              <a:rPr lang="ru-RU" dirty="0" smtClean="0"/>
              <a:t>Признаки с исходной игры могут быть не так актуальны в новой игре</a:t>
            </a:r>
          </a:p>
        </p:txBody>
      </p:sp>
    </p:spTree>
    <p:extLst>
      <p:ext uri="{BB962C8B-B14F-4D97-AF65-F5344CB8AC3E}">
        <p14:creationId xmlns:p14="http://schemas.microsoft.com/office/powerpoint/2010/main" val="370086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Fine-tuning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1637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1052736"/>
            <a:ext cx="48965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Проблем</a:t>
            </a:r>
            <a:r>
              <a:rPr lang="ru-RU" sz="1600" b="1" dirty="0"/>
              <a:t>а</a:t>
            </a:r>
            <a:r>
              <a:rPr lang="ru-RU" sz="1600" b="1" dirty="0" smtClean="0"/>
              <a:t> с обычным </a:t>
            </a:r>
            <a:r>
              <a:rPr lang="en-US" sz="1600" b="1" dirty="0" smtClean="0"/>
              <a:t>fine-tuning</a:t>
            </a:r>
            <a:r>
              <a:rPr lang="en-US" sz="1600" dirty="0" smtClean="0"/>
              <a:t>:</a:t>
            </a:r>
          </a:p>
          <a:p>
            <a:pPr marL="342900" indent="-342900">
              <a:buAutoNum type="arabicPeriod"/>
            </a:pPr>
            <a:r>
              <a:rPr lang="ru-RU" sz="1600" dirty="0" smtClean="0"/>
              <a:t>Глубокие нейронные сети хорошо работают, когда содержат много параметров</a:t>
            </a:r>
          </a:p>
          <a:p>
            <a:pPr marL="342900" indent="-342900">
              <a:buAutoNum type="arabicPeriod"/>
            </a:pPr>
            <a:r>
              <a:rPr lang="ru-RU" sz="1600" dirty="0" smtClean="0"/>
              <a:t>В </a:t>
            </a:r>
            <a:r>
              <a:rPr lang="en-US" sz="1600" i="1" dirty="0" smtClean="0"/>
              <a:t>target domain </a:t>
            </a:r>
            <a:r>
              <a:rPr lang="ru-RU" sz="1600" dirty="0" smtClean="0"/>
              <a:t>вероятно немного примеров, раз мы хотим прибегнуть к </a:t>
            </a:r>
            <a:r>
              <a:rPr lang="en-US" sz="1600" dirty="0" smtClean="0"/>
              <a:t>fine-tuning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ru-RU" sz="1600" dirty="0" smtClean="0"/>
              <a:t>Обучение </a:t>
            </a:r>
            <a:r>
              <a:rPr lang="ru-RU" sz="1600" dirty="0" err="1" smtClean="0"/>
              <a:t>нейросети</a:t>
            </a:r>
            <a:r>
              <a:rPr lang="ru-RU" sz="1600" dirty="0" smtClean="0"/>
              <a:t> на небольшом количестве примеров =</a:t>
            </a:r>
            <a:r>
              <a:rPr lang="en-US" sz="1600" dirty="0" smtClean="0"/>
              <a:t>&gt; </a:t>
            </a:r>
            <a:r>
              <a:rPr lang="ru-RU" sz="1600" dirty="0" smtClean="0">
                <a:solidFill>
                  <a:srgbClr val="FF0000"/>
                </a:solidFill>
              </a:rPr>
              <a:t>переобучение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ru-RU" sz="1600" dirty="0" smtClean="0"/>
              <a:t>Можем ли мы уменьшить число обучаемых параметров?</a:t>
            </a:r>
          </a:p>
          <a:p>
            <a:pPr marL="342900" indent="-342900">
              <a:buAutoNum type="arabicPeriod"/>
            </a:pPr>
            <a:endParaRPr lang="ru-RU" sz="1600" dirty="0" smtClean="0"/>
          </a:p>
          <a:p>
            <a:r>
              <a:rPr lang="ru-RU" sz="1600" b="1" dirty="0" smtClean="0"/>
              <a:t>Идея</a:t>
            </a:r>
            <a:r>
              <a:rPr lang="ru-RU" sz="1600" dirty="0" smtClean="0"/>
              <a:t>:</a:t>
            </a:r>
          </a:p>
          <a:p>
            <a:r>
              <a:rPr lang="ru-RU" sz="1600" dirty="0" smtClean="0"/>
              <a:t>Учить веса </a:t>
            </a:r>
            <a:r>
              <a:rPr lang="ru-RU" sz="1600" b="1" i="1" dirty="0" smtClean="0"/>
              <a:t>только</a:t>
            </a:r>
            <a:r>
              <a:rPr lang="ru-RU" sz="1600" i="1" dirty="0" smtClean="0"/>
              <a:t> </a:t>
            </a:r>
            <a:r>
              <a:rPr lang="ru-RU" sz="1600" dirty="0" smtClean="0"/>
              <a:t>последнего слоя, остальные веса фиксируем</a:t>
            </a:r>
            <a:endParaRPr lang="en-US" sz="1600" dirty="0" smtClean="0"/>
          </a:p>
          <a:p>
            <a:r>
              <a:rPr lang="ru-RU" sz="1600" i="1" dirty="0" smtClean="0"/>
              <a:t>Тоже так себе: </a:t>
            </a:r>
          </a:p>
          <a:p>
            <a:r>
              <a:rPr lang="ru-RU" sz="1600" dirty="0" smtClean="0"/>
              <a:t>Ограниченная выразительность</a:t>
            </a:r>
          </a:p>
          <a:p>
            <a:r>
              <a:rPr lang="ru-RU" sz="1600" dirty="0" smtClean="0"/>
              <a:t>Признаки с исходной игры могут быть не так актуальны в новой игре</a:t>
            </a:r>
          </a:p>
          <a:p>
            <a:endParaRPr lang="ru-RU" sz="1600" dirty="0"/>
          </a:p>
          <a:p>
            <a:r>
              <a:rPr lang="ru-RU" sz="1600" b="1" dirty="0" smtClean="0"/>
              <a:t>Идея 2</a:t>
            </a:r>
            <a:r>
              <a:rPr lang="ru-RU" sz="1600" dirty="0" smtClean="0"/>
              <a:t>:</a:t>
            </a:r>
            <a:endParaRPr lang="ru-RU" sz="1600" dirty="0"/>
          </a:p>
          <a:p>
            <a:r>
              <a:rPr lang="ru-RU" sz="1600" dirty="0" smtClean="0"/>
              <a:t>Сохранить старые веса, но и использовать сырые признаки тоже</a:t>
            </a:r>
            <a:endParaRPr lang="ru-RU" sz="1600" dirty="0"/>
          </a:p>
          <a:p>
            <a:endParaRPr lang="ru-RU" sz="16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87961"/>
            <a:ext cx="27527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e7cd1a992ef9280fc32360202193f5a19de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97738</TotalTime>
  <Words>923</Words>
  <Application>Microsoft Office PowerPoint</Application>
  <PresentationFormat>Экран (4:3)</PresentationFormat>
  <Paragraphs>187</Paragraphs>
  <Slides>28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ＭＳ Ｐゴシック</vt:lpstr>
      <vt:lpstr>Arial</vt:lpstr>
      <vt:lpstr>Calibri</vt:lpstr>
      <vt:lpstr>Cambria</vt:lpstr>
      <vt:lpstr>Cambria Math</vt:lpstr>
      <vt:lpstr>Office Theme</vt:lpstr>
      <vt:lpstr>1_Office Theme</vt:lpstr>
      <vt:lpstr>Transfer learning Meta-learning Резяпкин Вячеслав            27.08.2019</vt:lpstr>
      <vt:lpstr>План</vt:lpstr>
      <vt:lpstr>Transfer learning. Мотивация</vt:lpstr>
      <vt:lpstr>Transfer learning. Терминология</vt:lpstr>
      <vt:lpstr>Transfer learning в Deep Learning</vt:lpstr>
      <vt:lpstr>Важность признакового представления</vt:lpstr>
      <vt:lpstr>Fine-tuning</vt:lpstr>
      <vt:lpstr>Fine-tuning</vt:lpstr>
      <vt:lpstr>Fine-tuning</vt:lpstr>
      <vt:lpstr>Progressive network</vt:lpstr>
      <vt:lpstr>Что ещё интересного?</vt:lpstr>
      <vt:lpstr>CAD2RL: Real Single-Image Flight without a Single Real Image</vt:lpstr>
      <vt:lpstr>CAD2RL: Real Single-Image Flight without a Single Real Image</vt:lpstr>
      <vt:lpstr>Адаптация к реальному миру</vt:lpstr>
      <vt:lpstr>Multi-task learning</vt:lpstr>
      <vt:lpstr>Multi-task learning</vt:lpstr>
      <vt:lpstr>Multi-task learning</vt:lpstr>
      <vt:lpstr>Modular Networks</vt:lpstr>
      <vt:lpstr>Meta-learning</vt:lpstr>
      <vt:lpstr>Meta-learning</vt:lpstr>
      <vt:lpstr>Презентация PowerPoint</vt:lpstr>
      <vt:lpstr>Learning to learn</vt:lpstr>
      <vt:lpstr>Learning to learn</vt:lpstr>
      <vt:lpstr>Траектории во время обучения</vt:lpstr>
      <vt:lpstr>Презентация PowerPoint</vt:lpstr>
      <vt:lpstr>Зачем останавливаться на достигнутом?</vt:lpstr>
      <vt:lpstr>Презентация PowerPoint</vt:lpstr>
      <vt:lpstr>Ссылки</vt:lpstr>
    </vt:vector>
  </TitlesOfParts>
  <Company>Tinkoff.ru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</dc:title>
  <dc:creator>Shirinkin Arkadiy Viktorovich</dc:creator>
  <cp:lastModifiedBy>Rezyapkin Vyacheslav Nikolaevich</cp:lastModifiedBy>
  <cp:revision>1818</cp:revision>
  <cp:lastPrinted>2016-04-27T11:26:46Z</cp:lastPrinted>
  <dcterms:created xsi:type="dcterms:W3CDTF">2009-04-07T10:30:40Z</dcterms:created>
  <dcterms:modified xsi:type="dcterms:W3CDTF">2019-08-27T14:50:47Z</dcterms:modified>
</cp:coreProperties>
</file>